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8" r:id="rId6"/>
    <p:sldId id="269" r:id="rId7"/>
    <p:sldId id="270" r:id="rId8"/>
    <p:sldId id="271" r:id="rId9"/>
    <p:sldId id="267" r:id="rId10"/>
    <p:sldId id="262" r:id="rId11"/>
    <p:sldId id="263" r:id="rId12"/>
    <p:sldId id="266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357" autoAdjust="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14/03/2024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14/03/2024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98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/>
              <a:t>MES</a:t>
            </a:r>
            <a:br>
              <a:rPr lang="es" dirty="0"/>
            </a:br>
            <a:r>
              <a:rPr lang="es" dirty="0"/>
              <a:t>20XX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dirty="0" smtClean="0"/>
              <a:t>Asamblea general 2024</a:t>
            </a:r>
            <a:endParaRPr lang="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MARZO 2024</a:t>
            </a:r>
            <a:endParaRPr lang="es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376">
            <a:off x="248472" y="1560004"/>
            <a:ext cx="5733891" cy="4200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201">
            <a:off x="9863822" y="209279"/>
            <a:ext cx="973970" cy="11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2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Cuenta pública 2023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957892" y="1825625"/>
            <a:ext cx="9395908" cy="4351338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Foco: mejora en la convivencia escolar</a:t>
            </a:r>
            <a:r>
              <a:rPr lang="es-ES" dirty="0" smtClean="0"/>
              <a:t>:</a:t>
            </a:r>
          </a:p>
          <a:p>
            <a:r>
              <a:rPr lang="es-ES" dirty="0" smtClean="0"/>
              <a:t>Redes de apoyo: HPV, mesa territorial, Universidades locales, CESFAM (horas de atención)</a:t>
            </a:r>
          </a:p>
          <a:p>
            <a:r>
              <a:rPr lang="es-ES" dirty="0" smtClean="0"/>
              <a:t>Celebraciones: Día de la convivencia escolar, Día del silencio, Día contra el </a:t>
            </a:r>
            <a:r>
              <a:rPr lang="es-ES" dirty="0" err="1" smtClean="0"/>
              <a:t>cyber</a:t>
            </a:r>
            <a:r>
              <a:rPr lang="es-ES" dirty="0" smtClean="0"/>
              <a:t> acoso, día de la niñez, día del estudiante</a:t>
            </a:r>
          </a:p>
          <a:p>
            <a:r>
              <a:rPr lang="es-ES" dirty="0" smtClean="0"/>
              <a:t>Elecciones gobierno estudiantil</a:t>
            </a:r>
          </a:p>
          <a:p>
            <a:r>
              <a:rPr lang="es-ES" dirty="0" smtClean="0"/>
              <a:t>Aniversario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3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286789" y="327118"/>
            <a:ext cx="4840415" cy="1325563"/>
          </a:xfrm>
        </p:spPr>
        <p:txBody>
          <a:bodyPr/>
          <a:lstStyle/>
          <a:p>
            <a:r>
              <a:rPr lang="es-ES" dirty="0" smtClean="0"/>
              <a:t>Foco en los aprendizajes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Acciones para apoyar el proceso lector en 1° ciclo</a:t>
            </a:r>
          </a:p>
          <a:p>
            <a:r>
              <a:rPr lang="es-ES" dirty="0" smtClean="0"/>
              <a:t>Acompañamiento del programa ministerial sumo primero</a:t>
            </a:r>
          </a:p>
          <a:p>
            <a:r>
              <a:rPr lang="es-ES" dirty="0" smtClean="0"/>
              <a:t>Aplicación de pruebas DIA</a:t>
            </a:r>
          </a:p>
          <a:p>
            <a:r>
              <a:rPr lang="es-ES" dirty="0" smtClean="0"/>
              <a:t>Hitos de escuela: día del libro, </a:t>
            </a:r>
            <a:r>
              <a:rPr lang="es-ES" dirty="0" err="1" smtClean="0"/>
              <a:t>wuetrupantru</a:t>
            </a:r>
            <a:r>
              <a:rPr lang="es-ES" dirty="0" smtClean="0"/>
              <a:t>, feria científica</a:t>
            </a:r>
          </a:p>
          <a:p>
            <a:r>
              <a:rPr lang="es-ES" dirty="0" smtClean="0"/>
              <a:t>Actos cívicos todos los lunes</a:t>
            </a:r>
          </a:p>
          <a:p>
            <a:r>
              <a:rPr lang="es-ES" dirty="0" smtClean="0"/>
              <a:t>Co docencia con educadoras PIE en todos los cursos</a:t>
            </a:r>
          </a:p>
          <a:p>
            <a:r>
              <a:rPr lang="es-ES" dirty="0" smtClean="0"/>
              <a:t>Entrega de útiles escolares</a:t>
            </a:r>
          </a:p>
          <a:p>
            <a:r>
              <a:rPr lang="es-ES" dirty="0" smtClean="0"/>
              <a:t>Talleres extracurriculares para todos los niveles.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4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-360000">
            <a:off x="48410" y="1035847"/>
            <a:ext cx="2581298" cy="106150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Gestión de recursos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53755" y="2818677"/>
            <a:ext cx="1941382" cy="1700784"/>
          </a:xfrm>
        </p:spPr>
        <p:txBody>
          <a:bodyPr/>
          <a:lstStyle/>
          <a:p>
            <a:r>
              <a:rPr lang="es-ES" dirty="0" smtClean="0"/>
              <a:t>Programa de Integración Escolar </a:t>
            </a:r>
            <a:endParaRPr lang="en-US" dirty="0"/>
          </a:p>
        </p:txBody>
      </p:sp>
      <p:graphicFrame>
        <p:nvGraphicFramePr>
          <p:cNvPr id="7" name="Marcador de tabla 6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02904870"/>
              </p:ext>
            </p:extLst>
          </p:nvPr>
        </p:nvGraphicFramePr>
        <p:xfrm>
          <a:off x="5159375" y="1347788"/>
          <a:ext cx="6121401" cy="1483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40467">
                  <a:extLst>
                    <a:ext uri="{9D8B030D-6E8A-4147-A177-3AD203B41FA5}">
                      <a16:colId xmlns:a16="http://schemas.microsoft.com/office/drawing/2014/main" val="918104436"/>
                    </a:ext>
                  </a:extLst>
                </a:gridCol>
                <a:gridCol w="2040467">
                  <a:extLst>
                    <a:ext uri="{9D8B030D-6E8A-4147-A177-3AD203B41FA5}">
                      <a16:colId xmlns:a16="http://schemas.microsoft.com/office/drawing/2014/main" val="1231570632"/>
                    </a:ext>
                  </a:extLst>
                </a:gridCol>
                <a:gridCol w="2040467">
                  <a:extLst>
                    <a:ext uri="{9D8B030D-6E8A-4147-A177-3AD203B41FA5}">
                      <a16:colId xmlns:a16="http://schemas.microsoft.com/office/drawing/2014/main" val="2085303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Ingresos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Gastos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8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49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6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89582"/>
                  </a:ext>
                </a:extLst>
              </a:tr>
            </a:tbl>
          </a:graphicData>
        </a:graphic>
      </p:graphicFrame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59" y="561105"/>
            <a:ext cx="9622198" cy="6215927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0614466">
            <a:off x="5819887" y="6310949"/>
            <a:ext cx="1376979" cy="326519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5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SEP</a:t>
            </a:r>
            <a:endParaRPr lang="en-US" dirty="0"/>
          </a:p>
        </p:txBody>
      </p:sp>
      <p:pic>
        <p:nvPicPr>
          <p:cNvPr id="6" name="Marcador de contenido 5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" y="1313425"/>
            <a:ext cx="5653088" cy="4350534"/>
          </a:xfr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51" y="1017272"/>
            <a:ext cx="5286600" cy="4393624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848" y="1221668"/>
            <a:ext cx="1114581" cy="418922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196405" y="441064"/>
            <a:ext cx="5497157" cy="656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Gastos 2023</a:t>
            </a:r>
            <a:endParaRPr lang="en-US" sz="2800" dirty="0"/>
          </a:p>
        </p:txBody>
      </p:sp>
      <p:sp>
        <p:nvSpPr>
          <p:cNvPr id="10" name="Flecha derecha 9"/>
          <p:cNvSpPr/>
          <p:nvPr/>
        </p:nvSpPr>
        <p:spPr>
          <a:xfrm rot="17461254">
            <a:off x="6476104" y="5550946"/>
            <a:ext cx="946672" cy="591670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 rot="16640924">
            <a:off x="11292027" y="5626149"/>
            <a:ext cx="691992" cy="441264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3996405" y="4346089"/>
            <a:ext cx="1495313" cy="527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6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Resultados </a:t>
            </a:r>
            <a:r>
              <a:rPr lang="es-ES" dirty="0" err="1" smtClean="0"/>
              <a:t>simce</a:t>
            </a:r>
            <a:r>
              <a:rPr lang="es-ES" dirty="0" smtClean="0"/>
              <a:t> 2023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4° básico A y B 2023</a:t>
            </a:r>
            <a:endParaRPr lang="en-US" sz="2800" dirty="0"/>
          </a:p>
        </p:txBody>
      </p:sp>
      <p:graphicFrame>
        <p:nvGraphicFramePr>
          <p:cNvPr id="8" name="Marcador de tabla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62177072"/>
              </p:ext>
            </p:extLst>
          </p:nvPr>
        </p:nvGraphicFramePr>
        <p:xfrm>
          <a:off x="5079402" y="262093"/>
          <a:ext cx="6861586" cy="318211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246555">
                  <a:extLst>
                    <a:ext uri="{9D8B030D-6E8A-4147-A177-3AD203B41FA5}">
                      <a16:colId xmlns:a16="http://schemas.microsoft.com/office/drawing/2014/main" val="1447653022"/>
                    </a:ext>
                  </a:extLst>
                </a:gridCol>
                <a:gridCol w="1140311">
                  <a:extLst>
                    <a:ext uri="{9D8B030D-6E8A-4147-A177-3AD203B41FA5}">
                      <a16:colId xmlns:a16="http://schemas.microsoft.com/office/drawing/2014/main" val="1049170010"/>
                    </a:ext>
                  </a:extLst>
                </a:gridCol>
                <a:gridCol w="1115819">
                  <a:extLst>
                    <a:ext uri="{9D8B030D-6E8A-4147-A177-3AD203B41FA5}">
                      <a16:colId xmlns:a16="http://schemas.microsoft.com/office/drawing/2014/main" val="3522650789"/>
                    </a:ext>
                  </a:extLst>
                </a:gridCol>
                <a:gridCol w="2358901">
                  <a:extLst>
                    <a:ext uri="{9D8B030D-6E8A-4147-A177-3AD203B41FA5}">
                      <a16:colId xmlns:a16="http://schemas.microsoft.com/office/drawing/2014/main" val="18445678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 kern="1200">
                          <a:effectLst/>
                        </a:rPr>
                        <a:t>Indicador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 kern="1200">
                          <a:effectLst/>
                        </a:rPr>
                        <a:t>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 kern="12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 kern="1200">
                          <a:effectLst/>
                        </a:rPr>
                        <a:t>Comparación con GSE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56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Autoestima académica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72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+5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29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Convivencia escolar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70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+5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637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Formación ciudadana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78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82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+4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976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Hábitos de vida saludable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64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>
                          <a:effectLst/>
                        </a:rPr>
                        <a:t>74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400" kern="1200" dirty="0">
                          <a:effectLst/>
                        </a:rPr>
                        <a:t>+3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592046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98580"/>
              </p:ext>
            </p:extLst>
          </p:nvPr>
        </p:nvGraphicFramePr>
        <p:xfrm>
          <a:off x="4970033" y="4345538"/>
          <a:ext cx="6325496" cy="148109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90165">
                  <a:extLst>
                    <a:ext uri="{9D8B030D-6E8A-4147-A177-3AD203B41FA5}">
                      <a16:colId xmlns:a16="http://schemas.microsoft.com/office/drawing/2014/main" val="3689344023"/>
                    </a:ext>
                  </a:extLst>
                </a:gridCol>
                <a:gridCol w="1171901">
                  <a:extLst>
                    <a:ext uri="{9D8B030D-6E8A-4147-A177-3AD203B41FA5}">
                      <a16:colId xmlns:a16="http://schemas.microsoft.com/office/drawing/2014/main" val="2759873624"/>
                    </a:ext>
                  </a:extLst>
                </a:gridCol>
                <a:gridCol w="1581715">
                  <a:extLst>
                    <a:ext uri="{9D8B030D-6E8A-4147-A177-3AD203B41FA5}">
                      <a16:colId xmlns:a16="http://schemas.microsoft.com/office/drawing/2014/main" val="2014962904"/>
                    </a:ext>
                  </a:extLst>
                </a:gridCol>
                <a:gridCol w="1581715">
                  <a:extLst>
                    <a:ext uri="{9D8B030D-6E8A-4147-A177-3AD203B41FA5}">
                      <a16:colId xmlns:a16="http://schemas.microsoft.com/office/drawing/2014/main" val="1813378086"/>
                    </a:ext>
                  </a:extLst>
                </a:gridCol>
              </a:tblGrid>
              <a:tr h="7129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>
                          <a:effectLst/>
                        </a:rPr>
                        <a:t>Pruebas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 dirty="0">
                          <a:effectLst/>
                        </a:rPr>
                        <a:t>2022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>
                          <a:effectLst/>
                        </a:rPr>
                        <a:t>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000" kern="1200">
                          <a:effectLst/>
                        </a:rPr>
                        <a:t>Comparación con GSE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92046"/>
                  </a:ext>
                </a:extLst>
              </a:tr>
              <a:tr h="356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 dirty="0">
                          <a:effectLst/>
                        </a:rPr>
                        <a:t>Lenguaje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 dirty="0">
                          <a:effectLst/>
                        </a:rPr>
                        <a:t>267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 dirty="0">
                          <a:effectLst/>
                        </a:rPr>
                        <a:t>271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 dirty="0">
                          <a:effectLst/>
                        </a:rPr>
                        <a:t>+11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333193"/>
                  </a:ext>
                </a:extLst>
              </a:tr>
              <a:tr h="356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>
                          <a:effectLst/>
                        </a:rPr>
                        <a:t>Matemática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>
                          <a:effectLst/>
                        </a:rPr>
                        <a:t>244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 dirty="0">
                          <a:effectLst/>
                        </a:rPr>
                        <a:t>251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</a:pPr>
                      <a:r>
                        <a:rPr lang="es-CL" sz="2800" b="1" dirty="0">
                          <a:effectLst/>
                        </a:rPr>
                        <a:t>+7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5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8173" y="3606142"/>
            <a:ext cx="2474142" cy="1482225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Ejes de la reactivación educativa </a:t>
            </a:r>
            <a:endParaRPr lang="es-ES" dirty="0"/>
          </a:p>
        </p:txBody>
      </p:sp>
      <p:pic>
        <p:nvPicPr>
          <p:cNvPr id="9" name="Marcador de posición de imagen 8" descr="Conjunto de herramientas de dibujo y pintura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94103" y="290644"/>
            <a:ext cx="3883786" cy="1722512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Líneas de trabajo 2024</a:t>
            </a:r>
            <a:endParaRPr lang="es-ES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147">
            <a:off x="3882038" y="918743"/>
            <a:ext cx="8002117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Recuperación de los aprendizajes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8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09" y="358914"/>
            <a:ext cx="9918551" cy="50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841" y="5800654"/>
            <a:ext cx="3968496" cy="832104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Convivencia y foco en los estudiantes 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9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355464" y="817582"/>
            <a:ext cx="10450536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Aft>
                <a:spcPts val="200"/>
              </a:spcAft>
              <a:buFont typeface="Calibri" panose="020F0502020204030204" pitchFamily="34" charset="0"/>
              <a:buChar char=" "/>
              <a:tabLst>
                <a:tab pos="228600" algn="l"/>
              </a:tabLst>
            </a:pPr>
            <a:r>
              <a:rPr lang="es-ES" sz="2800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Reformulación del tiempo de libre disposición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S" sz="2800" dirty="0">
                <a:solidFill>
                  <a:srgbClr val="404040"/>
                </a:solidFill>
                <a:ea typeface="Times New Roman" panose="02020603050405020304" pitchFamily="18" charset="0"/>
              </a:rPr>
              <a:t>Talleres JEC de libre elección de los estudiantes, diferenciados por niveles</a:t>
            </a:r>
            <a:endParaRPr lang="en-US" sz="2800" dirty="0"/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S" sz="2800" dirty="0">
                <a:solidFill>
                  <a:srgbClr val="404040"/>
                </a:solidFill>
                <a:ea typeface="Times New Roman" panose="02020603050405020304" pitchFamily="18" charset="0"/>
              </a:rPr>
              <a:t>Nivelación de los estudiantes mas descendidos, desde el inicio del año en tiempos de </a:t>
            </a:r>
            <a:r>
              <a:rPr lang="es-ES" sz="2800" dirty="0" err="1">
                <a:solidFill>
                  <a:srgbClr val="404040"/>
                </a:solidFill>
                <a:ea typeface="Times New Roman" panose="02020603050405020304" pitchFamily="18" charset="0"/>
              </a:rPr>
              <a:t>co</a:t>
            </a:r>
            <a:r>
              <a:rPr lang="es-ES" sz="2800" dirty="0">
                <a:solidFill>
                  <a:srgbClr val="404040"/>
                </a:solidFill>
                <a:ea typeface="Times New Roman" panose="02020603050405020304" pitchFamily="18" charset="0"/>
              </a:rPr>
              <a:t> docencia</a:t>
            </a:r>
            <a:endParaRPr lang="en-US" sz="2800" dirty="0"/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S" sz="2800" dirty="0">
                <a:solidFill>
                  <a:srgbClr val="404040"/>
                </a:solidFill>
                <a:ea typeface="Times New Roman" panose="02020603050405020304" pitchFamily="18" charset="0"/>
              </a:rPr>
              <a:t>Protagonismo en la participación de los estudiantes en la planificación de los hitos de la escuela</a:t>
            </a:r>
            <a:endParaRPr lang="en-US" sz="2800" dirty="0"/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S" sz="2800" dirty="0">
                <a:solidFill>
                  <a:srgbClr val="404040"/>
                </a:solidFill>
                <a:ea typeface="Times New Roman" panose="02020603050405020304" pitchFamily="18" charset="0"/>
              </a:rPr>
              <a:t>Reforzamiento del liderazgo escolar; gobierno estudiantil y líderes de convivencia escolar </a:t>
            </a:r>
            <a:endParaRPr lang="en-US" sz="2800" dirty="0"/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S" sz="2800" dirty="0">
                <a:solidFill>
                  <a:srgbClr val="404040"/>
                </a:solidFill>
                <a:ea typeface="Times New Roman" panose="02020603050405020304" pitchFamily="18" charset="0"/>
              </a:rPr>
              <a:t>Entrevistas a todos los apoderados con foco en el apoyo </a:t>
            </a:r>
            <a:r>
              <a:rPr lang="es-ES" sz="2800" dirty="0" smtClean="0">
                <a:solidFill>
                  <a:srgbClr val="404040"/>
                </a:solidFill>
                <a:ea typeface="Times New Roman" panose="02020603050405020304" pitchFamily="18" charset="0"/>
              </a:rPr>
              <a:t>formativo</a:t>
            </a:r>
          </a:p>
          <a:p>
            <a:pPr marL="342900" lvl="0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ES" sz="2800" dirty="0" smtClean="0">
                <a:solidFill>
                  <a:srgbClr val="404040"/>
                </a:solidFill>
                <a:effectLst/>
              </a:rPr>
              <a:t>Fortalecer el vínculo con </a:t>
            </a:r>
            <a:r>
              <a:rPr lang="es-ES" sz="2800" smtClean="0">
                <a:solidFill>
                  <a:srgbClr val="404040"/>
                </a:solidFill>
                <a:effectLst/>
              </a:rPr>
              <a:t>la familia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69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purl.org/dc/dcmitype/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escuela primaria</Template>
  <TotalTime>0</TotalTime>
  <Words>353</Words>
  <Application>Microsoft Office PowerPoint</Application>
  <PresentationFormat>Panorámica</PresentationFormat>
  <Paragraphs>93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Franklin Gothic Book</vt:lpstr>
      <vt:lpstr>Times New Roman</vt:lpstr>
      <vt:lpstr>Wingdings</vt:lpstr>
      <vt:lpstr>Tema de Office</vt:lpstr>
      <vt:lpstr>Asamblea general 2024</vt:lpstr>
      <vt:lpstr>Cuenta pública 2023</vt:lpstr>
      <vt:lpstr>Foco en los aprendizajes</vt:lpstr>
      <vt:lpstr>Gestión de recursos</vt:lpstr>
      <vt:lpstr>Recursos SEP</vt:lpstr>
      <vt:lpstr>Resultados simce 2023</vt:lpstr>
      <vt:lpstr>Líneas de trabajo 2024</vt:lpstr>
      <vt:lpstr>Recuperación de los aprendizajes</vt:lpstr>
      <vt:lpstr>Convivencia y foco en los estudiantes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2024-03-11T18:53:02Z</dcterms:created>
  <dcterms:modified xsi:type="dcterms:W3CDTF">2024-03-14T14:14:06Z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